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48" r:id="rId4"/>
    <p:sldId id="318" r:id="rId5"/>
    <p:sldId id="315" r:id="rId6"/>
    <p:sldId id="385" r:id="rId7"/>
    <p:sldId id="386" r:id="rId8"/>
    <p:sldId id="387" r:id="rId9"/>
    <p:sldId id="316" r:id="rId10"/>
    <p:sldId id="389" r:id="rId11"/>
    <p:sldId id="388" r:id="rId12"/>
    <p:sldId id="317" r:id="rId13"/>
    <p:sldId id="390" r:id="rId14"/>
    <p:sldId id="392" r:id="rId15"/>
    <p:sldId id="391" r:id="rId16"/>
    <p:sldId id="393" r:id="rId17"/>
    <p:sldId id="394" r:id="rId18"/>
    <p:sldId id="261" r:id="rId19"/>
    <p:sldId id="258" r:id="rId20"/>
    <p:sldId id="352" r:id="rId21"/>
    <p:sldId id="353" r:id="rId22"/>
    <p:sldId id="354" r:id="rId23"/>
    <p:sldId id="328" r:id="rId24"/>
    <p:sldId id="329" r:id="rId25"/>
    <p:sldId id="356" r:id="rId26"/>
    <p:sldId id="357" r:id="rId27"/>
    <p:sldId id="358" r:id="rId28"/>
    <p:sldId id="331" r:id="rId29"/>
    <p:sldId id="359" r:id="rId30"/>
    <p:sldId id="360" r:id="rId31"/>
    <p:sldId id="361" r:id="rId32"/>
    <p:sldId id="355" r:id="rId33"/>
    <p:sldId id="332" r:id="rId34"/>
    <p:sldId id="319" r:id="rId35"/>
    <p:sldId id="260" r:id="rId36"/>
    <p:sldId id="344" r:id="rId37"/>
    <p:sldId id="345" r:id="rId38"/>
    <p:sldId id="346" r:id="rId39"/>
    <p:sldId id="347" r:id="rId40"/>
    <p:sldId id="314" r:id="rId41"/>
    <p:sldId id="267" r:id="rId42"/>
    <p:sldId id="350" r:id="rId43"/>
    <p:sldId id="349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32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99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25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418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7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77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79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05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95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887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83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57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/>
          <p:cNvSpPr txBox="1"/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将一个缓存中的修改传播到其他缓存中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写入时无效化其它处理器的缓存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35" y="1183640"/>
            <a:ext cx="258635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将一个缓存中的修改传播到其他缓存中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写入时无效化其它处理器的缓存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写更新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写入时更新其它处理器的缓存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35" y="1183640"/>
            <a:ext cx="258635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侦听式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 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r>
              <a:rPr lang="en-US" altLang="zh-CN" sz="1000" dirty="0"/>
              <a:t>[1]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广播/侦听式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一致性控制器广播或监听总线请求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每个处理器的缓存都有一个一致性控制器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70" y="1085850"/>
            <a:ext cx="3184525" cy="3427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6494" y="4512945"/>
            <a:ext cx="7502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Mark S. </a:t>
            </a:r>
            <a:r>
              <a:rPr lang="en-US" altLang="zh-CN" sz="1100" dirty="0" err="1"/>
              <a:t>Papamarcos</a:t>
            </a:r>
            <a:r>
              <a:rPr lang="en-US" altLang="zh-CN" sz="1100" dirty="0"/>
              <a:t>(1984) </a:t>
            </a:r>
            <a:r>
              <a:rPr lang="zh-CN" altLang="en-US" sz="1100" i="1" dirty="0"/>
              <a:t>A LOW-OVERHEAD COHERENCE SOLUTION FOR MULTIPROCESSORS </a:t>
            </a:r>
            <a:endParaRPr lang="en-US" altLang="zh-CN" sz="1100" i="1" dirty="0"/>
          </a:p>
          <a:p>
            <a:r>
              <a:rPr lang="en-US" altLang="zh-CN" sz="1100" i="1" dirty="0"/>
              <a:t>     </a:t>
            </a:r>
            <a:r>
              <a:rPr lang="zh-CN" altLang="en-US" sz="1100" i="1" dirty="0"/>
              <a:t>WITH PRIVATE CACHE MEMORIES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 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MESI</a:t>
            </a:r>
            <a:r>
              <a:rPr lang="zh-CN" altLang="en-US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：缓存的状态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：独占、可写（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：独占、只读（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：共享、只读（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20" y="1104900"/>
            <a:ext cx="2687320" cy="34201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侦听式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MESI 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602865" y="946785"/>
            <a:ext cx="3827145" cy="73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95" y="1524000"/>
            <a:ext cx="2124075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" y="1524000"/>
            <a:ext cx="2093595" cy="2730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075" y="1524000"/>
            <a:ext cx="227774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侦听式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MESI 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602865" y="946785"/>
            <a:ext cx="3827145" cy="73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写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95" y="1499235"/>
            <a:ext cx="2183130" cy="2818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5" y="1499235"/>
            <a:ext cx="2270125" cy="2825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560" y="1499235"/>
            <a:ext cx="2232025" cy="2830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侦听式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MESI 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602865" y="946785"/>
            <a:ext cx="3827145" cy="73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写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" y="1470660"/>
            <a:ext cx="2341880" cy="2650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310" y="1470660"/>
            <a:ext cx="2038350" cy="2649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00" y="1470660"/>
            <a:ext cx="211074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侦听式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MESI 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602865" y="946785"/>
            <a:ext cx="3827145" cy="73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写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读 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- 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85" y="1681480"/>
            <a:ext cx="2479040" cy="2764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1681480"/>
            <a:ext cx="2341880" cy="2739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1681480"/>
            <a:ext cx="2166620" cy="2745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320713" y="1804241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284422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63BFAC-7637-70F2-E6EE-B236DF4BE32A}"/>
              </a:ext>
            </a:extLst>
          </p:cNvPr>
          <p:cNvSpPr txBox="1"/>
          <p:nvPr/>
        </p:nvSpPr>
        <p:spPr>
          <a:xfrm>
            <a:off x="2133853" y="3545713"/>
            <a:ext cx="4876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83DA4E-0CB1-CDB9-C481-771451F7D735}"/>
              </a:ext>
            </a:extLst>
          </p:cNvPr>
          <p:cNvSpPr txBox="1"/>
          <p:nvPr/>
        </p:nvSpPr>
        <p:spPr>
          <a:xfrm>
            <a:off x="2117519" y="3764059"/>
            <a:ext cx="4908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04EDD4-9A58-DA05-9BB0-D15826B2CBFD}"/>
              </a:ext>
            </a:extLst>
          </p:cNvPr>
          <p:cNvSpPr txBox="1"/>
          <p:nvPr/>
        </p:nvSpPr>
        <p:spPr>
          <a:xfrm>
            <a:off x="1862835" y="3934333"/>
            <a:ext cx="5500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16FA0-2E27-AB95-3DB1-B4B4383DC22F}"/>
              </a:ext>
            </a:extLst>
          </p:cNvPr>
          <p:cNvSpPr txBox="1"/>
          <p:nvPr/>
        </p:nvSpPr>
        <p:spPr>
          <a:xfrm>
            <a:off x="2133853" y="4152679"/>
            <a:ext cx="4822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/>
          <p:cNvSpPr txBox="1"/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/>
          <p:cNvSpPr txBox="1"/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GB" dirty="0"/>
              <a:t>03</a:t>
            </a:r>
          </a:p>
        </p:txBody>
      </p:sp>
      <p:sp>
        <p:nvSpPr>
          <p:cNvPr id="34" name="Google Shape;2160;p40"/>
          <p:cNvSpPr txBox="1"/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1691640" y="1000325"/>
            <a:ext cx="5330952" cy="52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一致性操作之间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7979" y="1630303"/>
            <a:ext cx="4288536" cy="273381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2768" y="44856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72768" y="469889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4ABC8DB-6FDF-A6DE-2540-ABE2E8358903}"/>
              </a:ext>
            </a:extLst>
          </p:cNvPr>
          <p:cNvCxnSpPr/>
          <p:nvPr/>
        </p:nvCxnSpPr>
        <p:spPr>
          <a:xfrm>
            <a:off x="2505456" y="2994660"/>
            <a:ext cx="0" cy="37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3961285-EE63-74B1-3D5C-E64C057B4D07}"/>
              </a:ext>
            </a:extLst>
          </p:cNvPr>
          <p:cNvCxnSpPr/>
          <p:nvPr/>
        </p:nvCxnSpPr>
        <p:spPr>
          <a:xfrm>
            <a:off x="2505456" y="3374136"/>
            <a:ext cx="3749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81DAFA-8601-D289-0BD8-0BE7ABCBDAA3}"/>
              </a:ext>
            </a:extLst>
          </p:cNvPr>
          <p:cNvCxnSpPr/>
          <p:nvPr/>
        </p:nvCxnSpPr>
        <p:spPr>
          <a:xfrm flipV="1">
            <a:off x="3387852" y="2994660"/>
            <a:ext cx="0" cy="37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C74E4B8-CE63-95A2-194D-1F3C870A98A9}"/>
              </a:ext>
            </a:extLst>
          </p:cNvPr>
          <p:cNvCxnSpPr/>
          <p:nvPr/>
        </p:nvCxnSpPr>
        <p:spPr>
          <a:xfrm flipV="1">
            <a:off x="4192524" y="2994660"/>
            <a:ext cx="0" cy="37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92583A-B0C9-147C-2D66-509C0F088BB7}"/>
              </a:ext>
            </a:extLst>
          </p:cNvPr>
          <p:cNvCxnSpPr/>
          <p:nvPr/>
        </p:nvCxnSpPr>
        <p:spPr>
          <a:xfrm flipV="1">
            <a:off x="5070348" y="2994660"/>
            <a:ext cx="0" cy="37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6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340123" y="910040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7785" y="1621410"/>
            <a:ext cx="3548430" cy="25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C8F8D4-C029-E2C3-A050-D17080FD89E0}"/>
              </a:ext>
            </a:extLst>
          </p:cNvPr>
          <p:cNvSpPr txBox="1"/>
          <p:nvPr/>
        </p:nvSpPr>
        <p:spPr>
          <a:xfrm>
            <a:off x="2084832" y="2875157"/>
            <a:ext cx="411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由于每一个一致性消息需要广播给所有处理器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C90955-01E9-C898-5502-FC9B1943D31E}"/>
              </a:ext>
            </a:extLst>
          </p:cNvPr>
          <p:cNvSpPr txBox="1"/>
          <p:nvPr/>
        </p:nvSpPr>
        <p:spPr>
          <a:xfrm>
            <a:off x="376428" y="1806678"/>
            <a:ext cx="458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一致性操作之间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D86A72-69DC-FC50-23A3-BC2D85EA3D20}"/>
              </a:ext>
            </a:extLst>
          </p:cNvPr>
          <p:cNvSpPr txBox="1"/>
          <p:nvPr/>
        </p:nvSpPr>
        <p:spPr>
          <a:xfrm>
            <a:off x="4326636" y="1224863"/>
            <a:ext cx="458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FA27DD8-FABE-477B-8D9C-0A6B4322D3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39946" y="1532640"/>
            <a:ext cx="2481072" cy="13425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CDD9B88-28A7-64FE-46F5-2D5FB5E053A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70810" y="2114455"/>
            <a:ext cx="1469136" cy="7607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5E97A79-96F5-2F21-79D3-4BDFF9F6EDC0}"/>
              </a:ext>
            </a:extLst>
          </p:cNvPr>
          <p:cNvSpPr txBox="1"/>
          <p:nvPr/>
        </p:nvSpPr>
        <p:spPr>
          <a:xfrm>
            <a:off x="1676400" y="3499283"/>
            <a:ext cx="492709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可不可以只向需要接收一致性消息的处理器发送一致性消息？</a:t>
            </a:r>
            <a:endParaRPr lang="en-US" altLang="zh-CN" dirty="0"/>
          </a:p>
          <a:p>
            <a:pPr algn="ctr">
              <a:lnSpc>
                <a:spcPct val="200000"/>
              </a:lnSpc>
            </a:pPr>
            <a:r>
              <a:rPr lang="zh-CN" altLang="en-US" dirty="0"/>
              <a:t>目录式缓存一致性协议！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03E6B2A-9EE9-2173-41DA-F3C06B9EA13B}"/>
              </a:ext>
            </a:extLst>
          </p:cNvPr>
          <p:cNvCxnSpPr>
            <a:stCxn id="5" idx="2"/>
            <a:endCxn id="33" idx="0"/>
          </p:cNvCxnSpPr>
          <p:nvPr/>
        </p:nvCxnSpPr>
        <p:spPr>
          <a:xfrm>
            <a:off x="4139946" y="3182934"/>
            <a:ext cx="0" cy="31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16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231397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[1]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/>
          <p:cNvSpPr txBox="1"/>
          <p:nvPr/>
        </p:nvSpPr>
        <p:spPr>
          <a:xfrm>
            <a:off x="1205334" y="1148165"/>
            <a:ext cx="8737092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lnSpc>
                <a:spcPct val="200000"/>
              </a:lnSpc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对某一数据块，需要有一个数据结构保存哪个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拥有该数据块副本，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indent="0">
              <a:lnSpc>
                <a:spcPct val="200000"/>
              </a:lnSpc>
              <a:buSzPts val="1600"/>
              <a:buNone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以及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中该数据块状态（如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M/E/S/I)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，这个数据结构称为目录（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directory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lnSpc>
                <a:spcPct val="200000"/>
              </a:lnSpc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对某数据块进行一致性操作时检索目录，只向拥有该数据块的缓存发送消息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indent="0">
              <a:buSzPts val="1600"/>
              <a:buNone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9824" y="4881890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[1]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0449FC-9B61-188D-71EF-67C7EC928DAE}"/>
              </a:ext>
            </a:extLst>
          </p:cNvPr>
          <p:cNvSpPr txBox="1"/>
          <p:nvPr/>
        </p:nvSpPr>
        <p:spPr>
          <a:xfrm>
            <a:off x="3425666" y="937213"/>
            <a:ext cx="498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如何实现针对性发送消息？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F1DB77-9AA6-AB7C-4E77-29B36FD8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589" y="2571750"/>
            <a:ext cx="3399274" cy="2189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AEE00B-D909-9AB3-978E-07D0C625E143}"/>
              </a:ext>
            </a:extLst>
          </p:cNvPr>
          <p:cNvSpPr/>
          <p:nvPr/>
        </p:nvSpPr>
        <p:spPr>
          <a:xfrm>
            <a:off x="996696" y="461620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F89C363-0D9B-802F-52AB-0701BDEC0D40}"/>
              </a:ext>
            </a:extLst>
          </p:cNvPr>
          <p:cNvSpPr/>
          <p:nvPr/>
        </p:nvSpPr>
        <p:spPr>
          <a:xfrm>
            <a:off x="4974336" y="461620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8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BCEF50-E76B-DD08-C4AC-02B92ED7E826}"/>
              </a:ext>
            </a:extLst>
          </p:cNvPr>
          <p:cNvSpPr/>
          <p:nvPr/>
        </p:nvSpPr>
        <p:spPr>
          <a:xfrm>
            <a:off x="5135880" y="2793614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32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BCEF50-E76B-DD08-C4AC-02B92ED7E826}"/>
              </a:ext>
            </a:extLst>
          </p:cNvPr>
          <p:cNvSpPr/>
          <p:nvPr/>
        </p:nvSpPr>
        <p:spPr>
          <a:xfrm>
            <a:off x="915924" y="2692757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6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626E57-DE64-FFE6-827B-ED7BDAE85014}"/>
              </a:ext>
            </a:extLst>
          </p:cNvPr>
          <p:cNvSpPr/>
          <p:nvPr/>
        </p:nvSpPr>
        <p:spPr>
          <a:xfrm>
            <a:off x="1053084" y="461620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626E57-DE64-FFE6-827B-ED7BDAE85014}"/>
              </a:ext>
            </a:extLst>
          </p:cNvPr>
          <p:cNvSpPr/>
          <p:nvPr/>
        </p:nvSpPr>
        <p:spPr>
          <a:xfrm>
            <a:off x="4571999" y="496534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17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/>
          <p:cNvSpPr txBox="1"/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/>
          <p:cNvSpPr txBox="1"/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GB" dirty="0"/>
              <a:t>03</a:t>
            </a:r>
          </a:p>
        </p:txBody>
      </p:sp>
      <p:sp>
        <p:nvSpPr>
          <p:cNvPr id="34" name="Google Shape;2160;p40"/>
          <p:cNvSpPr txBox="1"/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626E57-DE64-FFE6-827B-ED7BDAE85014}"/>
              </a:ext>
            </a:extLst>
          </p:cNvPr>
          <p:cNvSpPr/>
          <p:nvPr/>
        </p:nvSpPr>
        <p:spPr>
          <a:xfrm>
            <a:off x="4613147" y="2692757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0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5626E57-DE64-FFE6-827B-ED7BDAE85014}"/>
              </a:ext>
            </a:extLst>
          </p:cNvPr>
          <p:cNvSpPr/>
          <p:nvPr/>
        </p:nvSpPr>
        <p:spPr>
          <a:xfrm>
            <a:off x="969263" y="2692757"/>
            <a:ext cx="3456432" cy="2267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9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231397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问题：目录保存在哪里？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[1]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[2] </a:t>
            </a:r>
            <a:endParaRPr lang="zh-CN" altLang="en-GB" sz="11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4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301752" y="1431037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/>
          <p:cNvSpPr txBox="1"/>
          <p:nvPr/>
        </p:nvSpPr>
        <p:spPr>
          <a:xfrm>
            <a:off x="3013781" y="939216"/>
            <a:ext cx="3116437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>
              <a:buSzPts val="1600"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15796" y="448438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/>
          <p:cNvSpPr txBox="1"/>
          <p:nvPr/>
        </p:nvSpPr>
        <p:spPr>
          <a:xfrm>
            <a:off x="1415796" y="4658663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0812" y="1431037"/>
            <a:ext cx="4828789" cy="2564152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7D749493-C437-D642-ADDE-581B51D6D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2723" y="3091744"/>
            <a:ext cx="1252253" cy="125225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804A314-7E22-06F0-DFE1-334A6B6EA595}"/>
              </a:ext>
            </a:extLst>
          </p:cNvPr>
          <p:cNvCxnSpPr/>
          <p:nvPr/>
        </p:nvCxnSpPr>
        <p:spPr>
          <a:xfrm flipH="1">
            <a:off x="3013781" y="3826764"/>
            <a:ext cx="1192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9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308864" y="1147872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09" y="1812886"/>
            <a:ext cx="2933851" cy="15177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34155" y="110086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sz="2000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07844" y="1037805"/>
            <a:ext cx="2583897" cy="5219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37213" y="668459"/>
            <a:ext cx="273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生产者</a:t>
            </a:r>
            <a:r>
              <a:rPr lang="en-US" altLang="zh-CN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消费者模式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94385" y="1097280"/>
            <a:ext cx="3469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拿目录举例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其所接收的一致性消息具有规律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333875" y="636905"/>
            <a:ext cx="3613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chemeClr val="bg2"/>
                </a:solidFill>
              </a:rPr>
              <a:t>能否利用特定共享模式的消息规律来进行预测 </a:t>
            </a:r>
            <a:r>
              <a:rPr lang="en-US" altLang="zh-CN" sz="1200" dirty="0">
                <a:solidFill>
                  <a:schemeClr val="bg2"/>
                </a:solidFill>
              </a:rPr>
              <a:t>? </a:t>
            </a:r>
            <a:r>
              <a:rPr lang="zh-CN" altLang="en-US" sz="1200" dirty="0">
                <a:solidFill>
                  <a:schemeClr val="bg2"/>
                </a:solidFill>
                <a:ea typeface="宋体" charset="0"/>
              </a:rPr>
              <a:t>并提前针对该动作做出响应</a:t>
            </a:r>
            <a:r>
              <a:rPr lang="en-US" altLang="zh-CN" sz="1200" dirty="0">
                <a:solidFill>
                  <a:schemeClr val="bg2"/>
                </a:solidFill>
                <a:ea typeface="宋体" charset="0"/>
              </a:rPr>
              <a:t> 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5" y="1462405"/>
            <a:ext cx="7259955" cy="3660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83041" y="6735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3" y="2884850"/>
            <a:ext cx="4481362" cy="168151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450340"/>
            <a:ext cx="3930015" cy="1761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75794" y="645099"/>
            <a:ext cx="27480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dirty="0">
                <a:solidFill>
                  <a:schemeClr val="tx1"/>
                </a:solidFill>
                <a:ea typeface="宋体" charset="0"/>
              </a:rPr>
              <a:t>Predict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08218" y="962159"/>
            <a:ext cx="347957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缓存</a:t>
            </a:r>
            <a:r>
              <a:rPr lang="zh-CN" altLang="en-US" sz="1000" dirty="0">
                <a:solidFill>
                  <a:schemeClr val="bg2"/>
                </a:solidFill>
              </a:rPr>
              <a:t>块地址 </a:t>
            </a:r>
            <a:r>
              <a:rPr lang="en-US" altLang="zh-CN" sz="1000" dirty="0">
                <a:solidFill>
                  <a:schemeClr val="bg2"/>
                </a:solidFill>
                <a:latin typeface="Overpass Black"/>
              </a:rPr>
              <a:t>Global Address of Cache block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08218" y="1207019"/>
            <a:ext cx="2177142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缓存块的历史消息序列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7374" y="624938"/>
            <a:ext cx="496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Two-level Adaptive Predictor	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4854" y="1016759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Message History Table(MHT)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4854" y="1912102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Pattern History Table(PHT)</a:t>
            </a:r>
          </a:p>
        </p:txBody>
      </p:sp>
      <p:sp>
        <p:nvSpPr>
          <p:cNvPr id="13" name="Google Shape;2211;p44"/>
          <p:cNvSpPr txBox="1"/>
          <p:nvPr/>
        </p:nvSpPr>
        <p:spPr>
          <a:xfrm>
            <a:off x="699725" y="2293842"/>
            <a:ext cx="38525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endParaRPr lang="en-GB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99770" y="1325880"/>
            <a:ext cx="43408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索引是缓存块地址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表项则由 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Message History Register 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构成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MHR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项记录一系列历史消息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所记录的历史消息个数称为 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depth. </a:t>
            </a:r>
            <a:endParaRPr lang="en-GB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9954" y="2253226"/>
            <a:ext cx="395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索引是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MHR 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  <a:sym typeface="+mn-ea"/>
              </a:rPr>
              <a:t>项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表项则是根据当前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MHR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所代表的消息序列所作出的预测结果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endParaRPr lang="en-GB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Google Shape;3492;p72"/>
          <p:cNvSpPr txBox="1"/>
          <p:nvPr/>
        </p:nvSpPr>
        <p:spPr>
          <a:xfrm>
            <a:off x="5040630" y="3230880"/>
            <a:ext cx="423799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硬件实现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都设有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Predictor,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每个目录都设有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Predictor. </a:t>
            </a:r>
          </a:p>
        </p:txBody>
      </p:sp>
      <p:pic>
        <p:nvPicPr>
          <p:cNvPr id="3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205" y="3799205"/>
            <a:ext cx="4074795" cy="10769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 flipH="1">
            <a:off x="1736752" y="-20577"/>
            <a:ext cx="4794192" cy="590082"/>
          </a:xfrm>
        </p:spPr>
        <p:txBody>
          <a:bodyPr/>
          <a:lstStyle/>
          <a:p>
            <a:r>
              <a:rPr lang="en-US" altLang="zh-CN" sz="2000" dirty="0"/>
              <a:t>Reliability – Cosmos</a:t>
            </a:r>
            <a:r>
              <a:rPr lang="zh-CN" altLang="en-US" sz="2000" dirty="0"/>
              <a:t>预测器的可靠性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9890" y="1263865"/>
            <a:ext cx="4960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通常情况下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增加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Depth of MHR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会提高预测准确率</a:t>
            </a:r>
            <a:endParaRPr lang="en-US" altLang="zh-CN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1978" y="2553446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研究表明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一个经过细致调优的程序中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同一个数据块的平均被共享核数量不超过两个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53" y="1447984"/>
            <a:ext cx="1400370" cy="6851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98" y="1447984"/>
            <a:ext cx="1552792" cy="685106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17" idx="3"/>
            <a:endCxn id="19" idx="1"/>
          </p:cNvCxnSpPr>
          <p:nvPr/>
        </p:nvCxnSpPr>
        <p:spPr>
          <a:xfrm>
            <a:off x="6518623" y="1790537"/>
            <a:ext cx="94797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46238" y="1489919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verpass Black"/>
              </a:rPr>
              <a:t>Noise</a:t>
            </a:r>
            <a:endParaRPr lang="zh-CN" altLang="en-US" dirty="0">
              <a:latin typeface="Overpass Black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79615" y="3190285"/>
            <a:ext cx="33829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PHT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表项中设置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预测失败时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: </a:t>
            </a:r>
          </a:p>
        </p:txBody>
      </p:sp>
      <p:sp>
        <p:nvSpPr>
          <p:cNvPr id="27" name="Google Shape;2346;p49"/>
          <p:cNvSpPr txBox="1"/>
          <p:nvPr/>
        </p:nvSpPr>
        <p:spPr>
          <a:xfrm>
            <a:off x="320040" y="565150"/>
            <a:ext cx="958215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/>
          <p:cNvSpPr txBox="1"/>
          <p:nvPr/>
        </p:nvSpPr>
        <p:spPr>
          <a:xfrm>
            <a:off x="5039995" y="565785"/>
            <a:ext cx="1012825" cy="73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1200538" y="317108"/>
            <a:ext cx="2158143" cy="1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65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850196" y="318086"/>
            <a:ext cx="2170982" cy="120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/>
          <p:cNvSpPr txBox="1"/>
          <p:nvPr/>
        </p:nvSpPr>
        <p:spPr>
          <a:xfrm flipH="1">
            <a:off x="1071702" y="488442"/>
            <a:ext cx="2116789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Depth of MHR</a:t>
            </a:r>
            <a:endParaRPr lang="zh-CN" altLang="en-US" sz="2000" dirty="0"/>
          </a:p>
        </p:txBody>
      </p:sp>
      <p:sp>
        <p:nvSpPr>
          <p:cNvPr id="4" name="标题 2"/>
          <p:cNvSpPr txBox="1"/>
          <p:nvPr/>
        </p:nvSpPr>
        <p:spPr>
          <a:xfrm flipH="1">
            <a:off x="5994294" y="666227"/>
            <a:ext cx="1882140" cy="57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Filter Noises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91978" y="1904575"/>
            <a:ext cx="39127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随着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深度的增高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将会更好地识别当前共享模式下一致性消息的规律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并基于该规律进行预测行为的调整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8100" y="2428875"/>
            <a:ext cx="38455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Filters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机制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若同一个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连续遇到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次预测失败的情况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才在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PHT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表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中更新预测结果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3917" y="2096534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Always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76434" y="2096534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Rarely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2462" y="3673438"/>
            <a:ext cx="338291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0, 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则不更新该预测结果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将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Counter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置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1.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42462" y="3942920"/>
            <a:ext cx="3382918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1, </a:t>
            </a:r>
            <a:r>
              <a:rPr lang="zh-CN" altLang="en-US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则更新预测结果</a:t>
            </a:r>
            <a:r>
              <a:rPr lang="en-US" altLang="zh-CN" sz="10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14" name="文本框 6"/>
          <p:cNvSpPr txBox="1"/>
          <p:nvPr/>
        </p:nvSpPr>
        <p:spPr>
          <a:xfrm>
            <a:off x="591978" y="1611741"/>
            <a:ext cx="3647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共享模式下一致性消息具有规律性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.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5" y="2996565"/>
            <a:ext cx="4375150" cy="21272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79740" y="-6320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sym typeface="+mn-ea"/>
              </a:rPr>
              <a:t>Actions, Execute Time &amp; Recoving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9468" y="506800"/>
            <a:ext cx="31357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Mapping Predictions to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696" y="996332"/>
            <a:ext cx="37401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Determining When to Perform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891" y="1453730"/>
            <a:ext cx="409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Detecting and Handling with mis-prediction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4533650" y="573503"/>
            <a:ext cx="2510561" cy="40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根据预测的消息进行响应即可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/>
          <p:cNvSpPr txBox="1"/>
          <p:nvPr/>
        </p:nvSpPr>
        <p:spPr>
          <a:xfrm>
            <a:off x="853825" y="2193077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错误的预测可能会导致其响应使得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缓存块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甚至是处理器的状态陷入异常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导致程序的运行错误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.</a:t>
            </a:r>
          </a:p>
        </p:txBody>
      </p:sp>
      <p:sp>
        <p:nvSpPr>
          <p:cNvPr id="6" name="Google Shape;3492;p72"/>
          <p:cNvSpPr txBox="1"/>
          <p:nvPr/>
        </p:nvSpPr>
        <p:spPr>
          <a:xfrm>
            <a:off x="4533650" y="1032356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响应预测消息的时机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作出预测后即响应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" name="Google Shape;3492;p72"/>
          <p:cNvSpPr txBox="1"/>
          <p:nvPr/>
        </p:nvSpPr>
        <p:spPr>
          <a:xfrm>
            <a:off x="854044" y="1859294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遇到预测失败该如何恢复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</a:p>
        </p:txBody>
      </p:sp>
      <p:sp>
        <p:nvSpPr>
          <p:cNvPr id="15" name="Google Shape;3492;p72"/>
          <p:cNvSpPr txBox="1"/>
          <p:nvPr/>
        </p:nvSpPr>
        <p:spPr>
          <a:xfrm>
            <a:off x="853825" y="2686334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根据响应动作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(action)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的影响程度进行分类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并对各类响应采取不同代价的恢复策略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19" name="Google Shape;3492;p72"/>
          <p:cNvSpPr txBox="1"/>
          <p:nvPr/>
        </p:nvSpPr>
        <p:spPr>
          <a:xfrm>
            <a:off x="920242" y="3245512"/>
            <a:ext cx="4037164" cy="107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但该状态改变并不会影响程序正确执行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但未更改处理器状态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并且更改了处理器状态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22" name="Google Shape;3492;p72"/>
          <p:cNvSpPr txBox="1"/>
          <p:nvPr/>
        </p:nvSpPr>
        <p:spPr>
          <a:xfrm>
            <a:off x="5120430" y="3245512"/>
            <a:ext cx="1126333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鸵鸟策略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Google Shape;3492;p72"/>
          <p:cNvSpPr txBox="1"/>
          <p:nvPr/>
        </p:nvSpPr>
        <p:spPr>
          <a:xfrm>
            <a:off x="5120776" y="3740808"/>
            <a:ext cx="2082295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对于缓存块而言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直接丢弃该错误状态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回滚至原状态即可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Google Shape;3492;p72"/>
          <p:cNvSpPr txBox="1"/>
          <p:nvPr/>
        </p:nvSpPr>
        <p:spPr>
          <a:xfrm>
            <a:off x="5132705" y="4147820"/>
            <a:ext cx="253555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需要在执行预测响应前对当前缓存块和处理器状态进行保存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若发生错误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则回滚至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checkpoints</a:t>
            </a:r>
          </a:p>
        </p:txBody>
      </p:sp>
      <p:sp>
        <p:nvSpPr>
          <p:cNvPr id="26" name="箭头: 右 25"/>
          <p:cNvSpPr/>
          <p:nvPr/>
        </p:nvSpPr>
        <p:spPr>
          <a:xfrm>
            <a:off x="4891228" y="332892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/>
          <p:cNvSpPr/>
          <p:nvPr/>
        </p:nvSpPr>
        <p:spPr>
          <a:xfrm>
            <a:off x="4891229" y="382073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4885613" y="4328482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29331" y="19951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1185484" y="722242"/>
            <a:ext cx="6773031" cy="46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本文通过简略的模型就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预测器对程序性能的影响进行分析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/>
          <p:cNvSpPr txBox="1"/>
          <p:nvPr/>
        </p:nvSpPr>
        <p:spPr>
          <a:xfrm>
            <a:off x="823535" y="3338699"/>
            <a:ext cx="6773031" cy="9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预测器预测正确率能达到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的程序而言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假设其预测失败的惩罚比例为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100%(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r=1),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预测成功的收益时间比例为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30%(f=0.3),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则整个程序的加速比将达到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1.56,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即相较于使用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前速度将变快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56%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70" y="1290424"/>
            <a:ext cx="5764196" cy="18606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Overpass Black"/>
              </a:rPr>
              <a:t>Results</a:t>
            </a:r>
            <a:endParaRPr lang="en-US" altLang="en-GB" sz="4400" dirty="0">
              <a:latin typeface="Overpass Black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3" y="2452942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432229" y="282147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来源的复杂性不同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一般情况下，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990499" y="2307552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6410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1362329" y="95617"/>
            <a:ext cx="56945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Basic Results</a:t>
            </a:r>
            <a:endParaRPr lang="en-GB" sz="2000" dirty="0"/>
          </a:p>
        </p:txBody>
      </p:sp>
      <p:sp>
        <p:nvSpPr>
          <p:cNvPr id="6" name="Google Shape;2335;p49"/>
          <p:cNvSpPr/>
          <p:nvPr/>
        </p:nvSpPr>
        <p:spPr>
          <a:xfrm>
            <a:off x="2432229" y="4142807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29" y="694921"/>
            <a:ext cx="5859358" cy="142762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21" y="1739972"/>
            <a:ext cx="3581899" cy="1686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/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/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/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/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/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/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/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/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/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/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/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/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/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/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/>
          <p:cNvSpPr txBox="1"/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什么是缓存一致性问题？</a:t>
            </a:r>
          </a:p>
        </p:txBody>
      </p:sp>
      <p:sp>
        <p:nvSpPr>
          <p:cNvPr id="18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2602865" y="946785"/>
            <a:ext cx="3827145" cy="73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同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一个数据在不同缓存中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的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值不一致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681480"/>
            <a:ext cx="2148840" cy="2764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什么是缓存一致性问题？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5" y="1673860"/>
            <a:ext cx="2162810" cy="27539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681480"/>
            <a:ext cx="2148840" cy="276415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Google Shape;3492;p72"/>
          <p:cNvSpPr txBox="1">
            <a:spLocks noGrp="1"/>
          </p:cNvSpPr>
          <p:nvPr/>
        </p:nvSpPr>
        <p:spPr>
          <a:xfrm>
            <a:off x="2602865" y="946785"/>
            <a:ext cx="3827145" cy="734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同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一个数据在不同缓存中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的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值不一致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什么是缓存一致性问题？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5" y="1673860"/>
            <a:ext cx="2162810" cy="2753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45" y="1690370"/>
            <a:ext cx="2148205" cy="27463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681480"/>
            <a:ext cx="2148840" cy="276415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Google Shape;3492;p72"/>
          <p:cNvSpPr txBox="1">
            <a:spLocks noGrp="1"/>
          </p:cNvSpPr>
          <p:nvPr/>
        </p:nvSpPr>
        <p:spPr>
          <a:xfrm>
            <a:off x="2602865" y="946785"/>
            <a:ext cx="3827145" cy="734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/>
              </a:rPr>
              <a:t>同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/>
              </a:rPr>
              <a:t>一个数据在不同缓存中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/>
              </a:rPr>
              <a:t>的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/>
              </a:rPr>
              <a:t>值不一致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什么是缓存一致性问题？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5" y="1673860"/>
            <a:ext cx="2162810" cy="2753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45" y="1690370"/>
            <a:ext cx="2148205" cy="2746375"/>
          </a:xfrm>
          <a:prstGeom prst="rect">
            <a:avLst/>
          </a:prstGeom>
        </p:spPr>
      </p:pic>
      <p:sp>
        <p:nvSpPr>
          <p:cNvPr id="2" name="同心圆 1"/>
          <p:cNvSpPr/>
          <p:nvPr/>
        </p:nvSpPr>
        <p:spPr>
          <a:xfrm>
            <a:off x="7656830" y="2710815"/>
            <a:ext cx="477520" cy="465455"/>
          </a:xfrm>
          <a:prstGeom prst="donut">
            <a:avLst>
              <a:gd name="adj" fmla="val 78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Google Shape;3492;p72"/>
          <p:cNvSpPr txBox="1">
            <a:spLocks noGrp="1"/>
          </p:cNvSpPr>
          <p:nvPr/>
        </p:nvSpPr>
        <p:spPr>
          <a:xfrm>
            <a:off x="2602865" y="946785"/>
            <a:ext cx="3827145" cy="734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同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一个数据在不同缓存中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的</a:t>
            </a: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/>
              </a:rPr>
              <a:t>值不一致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" y="1681480"/>
            <a:ext cx="2192655" cy="2745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将一个缓存中的修改传播到其他缓存中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35" y="1183640"/>
            <a:ext cx="2586355" cy="3230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1896</Words>
  <Application>Microsoft Office PowerPoint</Application>
  <PresentationFormat>全屏显示(16:9)</PresentationFormat>
  <Paragraphs>214</Paragraphs>
  <Slides>43</Slides>
  <Notes>42</Notes>
  <HiddenSlides>11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Fira Sans Extra Condensed Medium</vt:lpstr>
      <vt:lpstr>Overpass Black</vt:lpstr>
      <vt:lpstr>微软雅黑</vt:lpstr>
      <vt:lpstr>Arial</vt:lpstr>
      <vt:lpstr>Open Sans</vt:lpstr>
      <vt:lpstr>Open Sans ExtraBold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什么是缓存一致性问题？</vt:lpstr>
      <vt:lpstr>什么是缓存一致性问题？</vt:lpstr>
      <vt:lpstr>什么是缓存一致性问题？</vt:lpstr>
      <vt:lpstr>什么是缓存一致性问题？</vt:lpstr>
      <vt:lpstr>如何解决缓存一致性问题？</vt:lpstr>
      <vt:lpstr>如何解决缓存一致性问题？</vt:lpstr>
      <vt:lpstr>如何解决缓存一致性问题？</vt:lpstr>
      <vt:lpstr>广播/侦听式 MESI 缓存一致性协议[1]</vt:lpstr>
      <vt:lpstr>广播/侦听式 MESI 缓存一致性协议</vt:lpstr>
      <vt:lpstr>广播/侦听式 MESI 缓存一致性协议</vt:lpstr>
      <vt:lpstr>广播/侦听式 MESI 缓存一致性协议</vt:lpstr>
      <vt:lpstr>广播/侦听式 MESI 缓存一致性协议</vt:lpstr>
      <vt:lpstr>广播/侦听式 MESI 缓存一致性协议</vt:lpstr>
      <vt:lpstr>The basic about  Directory Based Cache Coherence </vt:lpstr>
      <vt:lpstr>目录</vt:lpstr>
      <vt:lpstr>广播/侦听协议在大规模多处理器系统上遇到的问题</vt:lpstr>
      <vt:lpstr>广播/侦听协议在大规模多处理器系统上遇到的问题</vt:lpstr>
      <vt:lpstr>广播/侦听协议在大规模多处理器系统上遇到的问题</vt:lpstr>
      <vt:lpstr>目录式一致性协议[1] </vt:lpstr>
      <vt:lpstr>读实例</vt:lpstr>
      <vt:lpstr>读实例</vt:lpstr>
      <vt:lpstr>读实例</vt:lpstr>
      <vt:lpstr>读实例</vt:lpstr>
      <vt:lpstr>写实例</vt:lpstr>
      <vt:lpstr>写实例</vt:lpstr>
      <vt:lpstr>写实例</vt:lpstr>
      <vt:lpstr>写实例</vt:lpstr>
      <vt:lpstr>问题：目录保存在哪里？[1] [2] </vt:lpstr>
      <vt:lpstr>对目录式协议与广播/侦听协议性能的量化比较[1]</vt:lpstr>
      <vt:lpstr>The optimization about  Directory Based Cache Coherence </vt:lpstr>
      <vt:lpstr>共享模式下Coherence Message的规律性</vt:lpstr>
      <vt:lpstr>Basic Structure of Cosmos</vt:lpstr>
      <vt:lpstr>Reliability – Cosmos预测器的可靠性</vt:lpstr>
      <vt:lpstr>Actions, Execute Time &amp; Recoving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dc:creator/>
  <cp:lastModifiedBy>Hongyu_Guo@outlook.com</cp:lastModifiedBy>
  <cp:revision>106</cp:revision>
  <dcterms:created xsi:type="dcterms:W3CDTF">2022-11-19T01:53:35Z</dcterms:created>
  <dcterms:modified xsi:type="dcterms:W3CDTF">2022-11-19T13:28:18Z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